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3838"/>
    <a:srgbClr val="3F3F3F"/>
    <a:srgbClr val="F38E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71284B-E01E-43F4-96B3-ACD476F444E6}" type="doc">
      <dgm:prSet loTypeId="urn:microsoft.com/office/officeart/2005/8/layout/cycle5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pl-PL"/>
        </a:p>
      </dgm:t>
    </dgm:pt>
    <dgm:pt modelId="{9F1459EC-0D01-4F2C-99CA-50913C99E477}">
      <dgm:prSet phldrT="[Tekst]" custT="1"/>
      <dgm:spPr/>
      <dgm:t>
        <a:bodyPr/>
        <a:lstStyle/>
        <a:p>
          <a:r>
            <a:rPr lang="pl-PL" sz="1600" b="1" dirty="0">
              <a:solidFill>
                <a:sysClr val="windowText" lastClr="000000"/>
              </a:solidFill>
            </a:rPr>
            <a:t>FAKTY </a:t>
          </a:r>
        </a:p>
        <a:p>
          <a:r>
            <a:rPr lang="pl-PL" sz="1200" b="1" dirty="0">
              <a:solidFill>
                <a:sysClr val="windowText" lastClr="000000"/>
              </a:solidFill>
            </a:rPr>
            <a:t>(zadanie wdrożeniowe)</a:t>
          </a:r>
        </a:p>
      </dgm:t>
    </dgm:pt>
    <dgm:pt modelId="{5F4F9089-14C9-4C84-887E-F80B273C3B9A}" type="parTrans" cxnId="{CB7B6928-88C5-4C66-AD70-96F26C49AEC5}">
      <dgm:prSet/>
      <dgm:spPr/>
      <dgm:t>
        <a:bodyPr/>
        <a:lstStyle/>
        <a:p>
          <a:endParaRPr lang="pl-PL"/>
        </a:p>
      </dgm:t>
    </dgm:pt>
    <dgm:pt modelId="{BBDDAC9D-46C2-4D3F-83B6-163EB8D7FCE4}" type="sibTrans" cxnId="{CB7B6928-88C5-4C66-AD70-96F26C49AEC5}">
      <dgm:prSet/>
      <dgm:spPr/>
      <dgm:t>
        <a:bodyPr/>
        <a:lstStyle/>
        <a:p>
          <a:endParaRPr lang="pl-PL"/>
        </a:p>
      </dgm:t>
    </dgm:pt>
    <dgm:pt modelId="{6D3C4220-463E-422D-9728-530422C33D92}">
      <dgm:prSet phldrT="[Tekst]" custT="1"/>
      <dgm:spPr/>
      <dgm:t>
        <a:bodyPr/>
        <a:lstStyle/>
        <a:p>
          <a:r>
            <a:rPr lang="pl-PL" sz="1600" b="1" dirty="0">
              <a:solidFill>
                <a:sysClr val="windowText" lastClr="000000"/>
              </a:solidFill>
            </a:rPr>
            <a:t>EMOCJE </a:t>
          </a:r>
        </a:p>
        <a:p>
          <a:r>
            <a:rPr lang="pl-PL" sz="1200" b="1" dirty="0">
              <a:solidFill>
                <a:sysClr val="windowText" lastClr="000000"/>
              </a:solidFill>
            </a:rPr>
            <a:t>(wspólna refleksja odnosząca się </a:t>
          </a:r>
          <a:br>
            <a:rPr lang="pl-PL" sz="1200" b="1" dirty="0">
              <a:solidFill>
                <a:sysClr val="windowText" lastClr="000000"/>
              </a:solidFill>
            </a:rPr>
          </a:br>
          <a:r>
            <a:rPr lang="pl-PL" sz="1200" b="1" dirty="0">
              <a:solidFill>
                <a:sysClr val="windowText" lastClr="000000"/>
              </a:solidFill>
            </a:rPr>
            <a:t>do doświadczenia)</a:t>
          </a:r>
        </a:p>
      </dgm:t>
    </dgm:pt>
    <dgm:pt modelId="{6BA3EF51-518D-4DB6-ACD1-3B162C0C5EF0}" type="parTrans" cxnId="{E8C3C1B6-1D52-45DA-950F-9831D1AE8DA3}">
      <dgm:prSet/>
      <dgm:spPr/>
      <dgm:t>
        <a:bodyPr/>
        <a:lstStyle/>
        <a:p>
          <a:endParaRPr lang="pl-PL"/>
        </a:p>
      </dgm:t>
    </dgm:pt>
    <dgm:pt modelId="{46E1C448-0391-4B7F-B8C5-0EE525F936D9}" type="sibTrans" cxnId="{E8C3C1B6-1D52-45DA-950F-9831D1AE8DA3}">
      <dgm:prSet/>
      <dgm:spPr/>
      <dgm:t>
        <a:bodyPr/>
        <a:lstStyle/>
        <a:p>
          <a:endParaRPr lang="pl-PL"/>
        </a:p>
      </dgm:t>
    </dgm:pt>
    <dgm:pt modelId="{942D1BBB-56FE-4EB5-9122-CEB0FE7D7215}">
      <dgm:prSet phldrT="[Tekst]" custT="1"/>
      <dgm:spPr/>
      <dgm:t>
        <a:bodyPr/>
        <a:lstStyle/>
        <a:p>
          <a:r>
            <a:rPr lang="pl-PL" sz="1600" b="1" dirty="0">
              <a:solidFill>
                <a:sysClr val="windowText" lastClr="000000"/>
              </a:solidFill>
            </a:rPr>
            <a:t>ROZWIĄZANIA</a:t>
          </a:r>
        </a:p>
        <a:p>
          <a:r>
            <a:rPr lang="pl-PL" sz="1700" b="1" dirty="0">
              <a:solidFill>
                <a:sysClr val="windowText" lastClr="000000"/>
              </a:solidFill>
            </a:rPr>
            <a:t> </a:t>
          </a:r>
          <a:r>
            <a:rPr lang="pl-PL" sz="1200" b="1" i="1" dirty="0">
              <a:solidFill>
                <a:sysClr val="windowText" lastClr="000000"/>
              </a:solidFill>
            </a:rPr>
            <a:t>(czego nauczyło nas </a:t>
          </a:r>
          <a:br>
            <a:rPr lang="pl-PL" sz="1200" b="1" i="1" dirty="0">
              <a:solidFill>
                <a:sysClr val="windowText" lastClr="000000"/>
              </a:solidFill>
            </a:rPr>
          </a:br>
          <a:r>
            <a:rPr lang="pl-PL" sz="1200" b="1" i="1" dirty="0">
              <a:solidFill>
                <a:sysClr val="windowText" lastClr="000000"/>
              </a:solidFill>
            </a:rPr>
            <a:t>to doświadczenie?)</a:t>
          </a:r>
          <a:endParaRPr lang="pl-PL" sz="1200" b="1" dirty="0">
            <a:solidFill>
              <a:sysClr val="windowText" lastClr="000000"/>
            </a:solidFill>
          </a:endParaRPr>
        </a:p>
      </dgm:t>
    </dgm:pt>
    <dgm:pt modelId="{62A7A1B1-403C-41F2-BB2F-DF6E7821D2EB}" type="parTrans" cxnId="{4E432EE5-EDB8-4A57-B59A-4C2B79A872A9}">
      <dgm:prSet/>
      <dgm:spPr/>
      <dgm:t>
        <a:bodyPr/>
        <a:lstStyle/>
        <a:p>
          <a:endParaRPr lang="pl-PL"/>
        </a:p>
      </dgm:t>
    </dgm:pt>
    <dgm:pt modelId="{2C32E5C2-A28B-4FD3-A786-4B3DC6A73C10}" type="sibTrans" cxnId="{4E432EE5-EDB8-4A57-B59A-4C2B79A872A9}">
      <dgm:prSet/>
      <dgm:spPr/>
      <dgm:t>
        <a:bodyPr/>
        <a:lstStyle/>
        <a:p>
          <a:endParaRPr lang="pl-PL"/>
        </a:p>
      </dgm:t>
    </dgm:pt>
    <dgm:pt modelId="{662DD97D-0970-451D-B07C-0D3E32941081}">
      <dgm:prSet phldrT="[Tekst]" custT="1"/>
      <dgm:spPr/>
      <dgm:t>
        <a:bodyPr/>
        <a:lstStyle/>
        <a:p>
          <a:r>
            <a:rPr lang="pl-PL" sz="1600" b="1" dirty="0">
              <a:solidFill>
                <a:sysClr val="windowText" lastClr="000000"/>
              </a:solidFill>
            </a:rPr>
            <a:t>DECYZJE </a:t>
          </a:r>
        </a:p>
        <a:p>
          <a:r>
            <a:rPr lang="pl-PL" sz="1200" b="1" dirty="0">
              <a:solidFill>
                <a:sysClr val="windowText" lastClr="000000"/>
              </a:solidFill>
            </a:rPr>
            <a:t>(jak można to doświadczenie wykorzystać  w przyszłości?)</a:t>
          </a:r>
        </a:p>
      </dgm:t>
    </dgm:pt>
    <dgm:pt modelId="{2E2CF789-4AA5-4189-B76A-51F50BBF8ADF}" type="parTrans" cxnId="{33C12078-2AC1-43D7-BAF6-B3DD088ACE90}">
      <dgm:prSet/>
      <dgm:spPr/>
      <dgm:t>
        <a:bodyPr/>
        <a:lstStyle/>
        <a:p>
          <a:endParaRPr lang="pl-PL"/>
        </a:p>
      </dgm:t>
    </dgm:pt>
    <dgm:pt modelId="{A9383398-6038-481B-9327-30E1616CC2B4}" type="sibTrans" cxnId="{33C12078-2AC1-43D7-BAF6-B3DD088ACE90}">
      <dgm:prSet/>
      <dgm:spPr/>
      <dgm:t>
        <a:bodyPr/>
        <a:lstStyle/>
        <a:p>
          <a:endParaRPr lang="pl-PL"/>
        </a:p>
      </dgm:t>
    </dgm:pt>
    <dgm:pt modelId="{18154F00-27F4-40F8-848C-6BE974D95D9C}" type="pres">
      <dgm:prSet presAssocID="{F371284B-E01E-43F4-96B3-ACD476F444E6}" presName="cycle" presStyleCnt="0">
        <dgm:presLayoutVars>
          <dgm:dir/>
          <dgm:resizeHandles val="exact"/>
        </dgm:presLayoutVars>
      </dgm:prSet>
      <dgm:spPr/>
    </dgm:pt>
    <dgm:pt modelId="{C81E6042-EA79-46A0-B9FC-906FF9B30176}" type="pres">
      <dgm:prSet presAssocID="{9F1459EC-0D01-4F2C-99CA-50913C99E477}" presName="node" presStyleLbl="node1" presStyleIdx="0" presStyleCnt="4" custScaleX="133609">
        <dgm:presLayoutVars>
          <dgm:bulletEnabled val="1"/>
        </dgm:presLayoutVars>
      </dgm:prSet>
      <dgm:spPr/>
    </dgm:pt>
    <dgm:pt modelId="{3CADE650-2CB1-475B-A0AA-59D837FC99D6}" type="pres">
      <dgm:prSet presAssocID="{9F1459EC-0D01-4F2C-99CA-50913C99E477}" presName="spNode" presStyleCnt="0"/>
      <dgm:spPr/>
    </dgm:pt>
    <dgm:pt modelId="{5EB2F85E-73FE-4385-9F70-DCCA14E848DE}" type="pres">
      <dgm:prSet presAssocID="{BBDDAC9D-46C2-4D3F-83B6-163EB8D7FCE4}" presName="sibTrans" presStyleLbl="sibTrans1D1" presStyleIdx="0" presStyleCnt="4"/>
      <dgm:spPr/>
    </dgm:pt>
    <dgm:pt modelId="{904AE87B-88AD-4675-843A-699DE795D3AF}" type="pres">
      <dgm:prSet presAssocID="{6D3C4220-463E-422D-9728-530422C33D92}" presName="node" presStyleLbl="node1" presStyleIdx="1" presStyleCnt="4" custScaleX="180899">
        <dgm:presLayoutVars>
          <dgm:bulletEnabled val="1"/>
        </dgm:presLayoutVars>
      </dgm:prSet>
      <dgm:spPr/>
    </dgm:pt>
    <dgm:pt modelId="{BCE96337-40AE-42BE-A7E3-9ED9A30AED3A}" type="pres">
      <dgm:prSet presAssocID="{6D3C4220-463E-422D-9728-530422C33D92}" presName="spNode" presStyleCnt="0"/>
      <dgm:spPr/>
    </dgm:pt>
    <dgm:pt modelId="{34BA30BE-5ACE-4E29-B557-FA200DAC8CC4}" type="pres">
      <dgm:prSet presAssocID="{46E1C448-0391-4B7F-B8C5-0EE525F936D9}" presName="sibTrans" presStyleLbl="sibTrans1D1" presStyleIdx="1" presStyleCnt="4"/>
      <dgm:spPr/>
    </dgm:pt>
    <dgm:pt modelId="{087A3764-470B-412A-8B30-33A78F7DF7B2}" type="pres">
      <dgm:prSet presAssocID="{942D1BBB-56FE-4EB5-9122-CEB0FE7D7215}" presName="node" presStyleLbl="node1" presStyleIdx="2" presStyleCnt="4" custScaleX="160863">
        <dgm:presLayoutVars>
          <dgm:bulletEnabled val="1"/>
        </dgm:presLayoutVars>
      </dgm:prSet>
      <dgm:spPr/>
    </dgm:pt>
    <dgm:pt modelId="{D054979D-10D7-445F-82C8-AED09FB50E36}" type="pres">
      <dgm:prSet presAssocID="{942D1BBB-56FE-4EB5-9122-CEB0FE7D7215}" presName="spNode" presStyleCnt="0"/>
      <dgm:spPr/>
    </dgm:pt>
    <dgm:pt modelId="{288331E9-0258-4DB2-8661-A74C71EC3D65}" type="pres">
      <dgm:prSet presAssocID="{2C32E5C2-A28B-4FD3-A786-4B3DC6A73C10}" presName="sibTrans" presStyleLbl="sibTrans1D1" presStyleIdx="2" presStyleCnt="4"/>
      <dgm:spPr/>
    </dgm:pt>
    <dgm:pt modelId="{0506ECF4-E1A8-4CB7-A040-2C36509B32E4}" type="pres">
      <dgm:prSet presAssocID="{662DD97D-0970-451D-B07C-0D3E32941081}" presName="node" presStyleLbl="node1" presStyleIdx="3" presStyleCnt="4" custScaleX="183319">
        <dgm:presLayoutVars>
          <dgm:bulletEnabled val="1"/>
        </dgm:presLayoutVars>
      </dgm:prSet>
      <dgm:spPr/>
    </dgm:pt>
    <dgm:pt modelId="{BFD84B0A-6704-4B1A-8D23-DBCD4F81B588}" type="pres">
      <dgm:prSet presAssocID="{662DD97D-0970-451D-B07C-0D3E32941081}" presName="spNode" presStyleCnt="0"/>
      <dgm:spPr/>
    </dgm:pt>
    <dgm:pt modelId="{34498755-0C80-4E21-90F0-E064D61E3849}" type="pres">
      <dgm:prSet presAssocID="{A9383398-6038-481B-9327-30E1616CC2B4}" presName="sibTrans" presStyleLbl="sibTrans1D1" presStyleIdx="3" presStyleCnt="4"/>
      <dgm:spPr/>
    </dgm:pt>
  </dgm:ptLst>
  <dgm:cxnLst>
    <dgm:cxn modelId="{897AC510-06AB-4EAF-924C-86BB53463F84}" type="presOf" srcId="{942D1BBB-56FE-4EB5-9122-CEB0FE7D7215}" destId="{087A3764-470B-412A-8B30-33A78F7DF7B2}" srcOrd="0" destOrd="0" presId="urn:microsoft.com/office/officeart/2005/8/layout/cycle5"/>
    <dgm:cxn modelId="{E07F4222-53D1-4F0D-A6D1-0E48E22B03A3}" type="presOf" srcId="{BBDDAC9D-46C2-4D3F-83B6-163EB8D7FCE4}" destId="{5EB2F85E-73FE-4385-9F70-DCCA14E848DE}" srcOrd="0" destOrd="0" presId="urn:microsoft.com/office/officeart/2005/8/layout/cycle5"/>
    <dgm:cxn modelId="{CB7B6928-88C5-4C66-AD70-96F26C49AEC5}" srcId="{F371284B-E01E-43F4-96B3-ACD476F444E6}" destId="{9F1459EC-0D01-4F2C-99CA-50913C99E477}" srcOrd="0" destOrd="0" parTransId="{5F4F9089-14C9-4C84-887E-F80B273C3B9A}" sibTransId="{BBDDAC9D-46C2-4D3F-83B6-163EB8D7FCE4}"/>
    <dgm:cxn modelId="{6CBF2640-1EAC-418B-B4BE-A5EC6D129095}" type="presOf" srcId="{A9383398-6038-481B-9327-30E1616CC2B4}" destId="{34498755-0C80-4E21-90F0-E064D61E3849}" srcOrd="0" destOrd="0" presId="urn:microsoft.com/office/officeart/2005/8/layout/cycle5"/>
    <dgm:cxn modelId="{FF309747-85E5-458D-B93B-5053213A7E02}" type="presOf" srcId="{F371284B-E01E-43F4-96B3-ACD476F444E6}" destId="{18154F00-27F4-40F8-848C-6BE974D95D9C}" srcOrd="0" destOrd="0" presId="urn:microsoft.com/office/officeart/2005/8/layout/cycle5"/>
    <dgm:cxn modelId="{33C12078-2AC1-43D7-BAF6-B3DD088ACE90}" srcId="{F371284B-E01E-43F4-96B3-ACD476F444E6}" destId="{662DD97D-0970-451D-B07C-0D3E32941081}" srcOrd="3" destOrd="0" parTransId="{2E2CF789-4AA5-4189-B76A-51F50BBF8ADF}" sibTransId="{A9383398-6038-481B-9327-30E1616CC2B4}"/>
    <dgm:cxn modelId="{FF781889-6816-41B5-8378-045E2863BB12}" type="presOf" srcId="{6D3C4220-463E-422D-9728-530422C33D92}" destId="{904AE87B-88AD-4675-843A-699DE795D3AF}" srcOrd="0" destOrd="0" presId="urn:microsoft.com/office/officeart/2005/8/layout/cycle5"/>
    <dgm:cxn modelId="{E8C3C1B6-1D52-45DA-950F-9831D1AE8DA3}" srcId="{F371284B-E01E-43F4-96B3-ACD476F444E6}" destId="{6D3C4220-463E-422D-9728-530422C33D92}" srcOrd="1" destOrd="0" parTransId="{6BA3EF51-518D-4DB6-ACD1-3B162C0C5EF0}" sibTransId="{46E1C448-0391-4B7F-B8C5-0EE525F936D9}"/>
    <dgm:cxn modelId="{48FD9BDD-A5C3-4A5B-8E68-704DEF5FF247}" type="presOf" srcId="{46E1C448-0391-4B7F-B8C5-0EE525F936D9}" destId="{34BA30BE-5ACE-4E29-B557-FA200DAC8CC4}" srcOrd="0" destOrd="0" presId="urn:microsoft.com/office/officeart/2005/8/layout/cycle5"/>
    <dgm:cxn modelId="{1633F3E3-A0DC-48AE-B18B-225F768DBF78}" type="presOf" srcId="{662DD97D-0970-451D-B07C-0D3E32941081}" destId="{0506ECF4-E1A8-4CB7-A040-2C36509B32E4}" srcOrd="0" destOrd="0" presId="urn:microsoft.com/office/officeart/2005/8/layout/cycle5"/>
    <dgm:cxn modelId="{4E432EE5-EDB8-4A57-B59A-4C2B79A872A9}" srcId="{F371284B-E01E-43F4-96B3-ACD476F444E6}" destId="{942D1BBB-56FE-4EB5-9122-CEB0FE7D7215}" srcOrd="2" destOrd="0" parTransId="{62A7A1B1-403C-41F2-BB2F-DF6E7821D2EB}" sibTransId="{2C32E5C2-A28B-4FD3-A786-4B3DC6A73C10}"/>
    <dgm:cxn modelId="{C50732FA-5D49-4A49-8C3A-17AD36E52173}" type="presOf" srcId="{9F1459EC-0D01-4F2C-99CA-50913C99E477}" destId="{C81E6042-EA79-46A0-B9FC-906FF9B30176}" srcOrd="0" destOrd="0" presId="urn:microsoft.com/office/officeart/2005/8/layout/cycle5"/>
    <dgm:cxn modelId="{0D41BEFE-E20C-440E-9346-FB7A70F87B31}" type="presOf" srcId="{2C32E5C2-A28B-4FD3-A786-4B3DC6A73C10}" destId="{288331E9-0258-4DB2-8661-A74C71EC3D65}" srcOrd="0" destOrd="0" presId="urn:microsoft.com/office/officeart/2005/8/layout/cycle5"/>
    <dgm:cxn modelId="{DC70DE5D-7A43-4621-8962-7D077736E183}" type="presParOf" srcId="{18154F00-27F4-40F8-848C-6BE974D95D9C}" destId="{C81E6042-EA79-46A0-B9FC-906FF9B30176}" srcOrd="0" destOrd="0" presId="urn:microsoft.com/office/officeart/2005/8/layout/cycle5"/>
    <dgm:cxn modelId="{B8FE0C3E-1C89-4353-9904-E9782097CFD9}" type="presParOf" srcId="{18154F00-27F4-40F8-848C-6BE974D95D9C}" destId="{3CADE650-2CB1-475B-A0AA-59D837FC99D6}" srcOrd="1" destOrd="0" presId="urn:microsoft.com/office/officeart/2005/8/layout/cycle5"/>
    <dgm:cxn modelId="{401F731C-5B59-44B4-AE3C-BC867586D72F}" type="presParOf" srcId="{18154F00-27F4-40F8-848C-6BE974D95D9C}" destId="{5EB2F85E-73FE-4385-9F70-DCCA14E848DE}" srcOrd="2" destOrd="0" presId="urn:microsoft.com/office/officeart/2005/8/layout/cycle5"/>
    <dgm:cxn modelId="{81EB81AE-3CA4-41A3-ABCD-417F56160E69}" type="presParOf" srcId="{18154F00-27F4-40F8-848C-6BE974D95D9C}" destId="{904AE87B-88AD-4675-843A-699DE795D3AF}" srcOrd="3" destOrd="0" presId="urn:microsoft.com/office/officeart/2005/8/layout/cycle5"/>
    <dgm:cxn modelId="{BFD2944A-6CB4-41F5-B5FF-7C796266A955}" type="presParOf" srcId="{18154F00-27F4-40F8-848C-6BE974D95D9C}" destId="{BCE96337-40AE-42BE-A7E3-9ED9A30AED3A}" srcOrd="4" destOrd="0" presId="urn:microsoft.com/office/officeart/2005/8/layout/cycle5"/>
    <dgm:cxn modelId="{996B3A18-F1E1-4E6F-9656-A1CCCB687325}" type="presParOf" srcId="{18154F00-27F4-40F8-848C-6BE974D95D9C}" destId="{34BA30BE-5ACE-4E29-B557-FA200DAC8CC4}" srcOrd="5" destOrd="0" presId="urn:microsoft.com/office/officeart/2005/8/layout/cycle5"/>
    <dgm:cxn modelId="{DFBDD4EC-1D7D-4115-B847-B9090111DA16}" type="presParOf" srcId="{18154F00-27F4-40F8-848C-6BE974D95D9C}" destId="{087A3764-470B-412A-8B30-33A78F7DF7B2}" srcOrd="6" destOrd="0" presId="urn:microsoft.com/office/officeart/2005/8/layout/cycle5"/>
    <dgm:cxn modelId="{8BB1E258-B424-4259-8679-A2CFA0953D29}" type="presParOf" srcId="{18154F00-27F4-40F8-848C-6BE974D95D9C}" destId="{D054979D-10D7-445F-82C8-AED09FB50E36}" srcOrd="7" destOrd="0" presId="urn:microsoft.com/office/officeart/2005/8/layout/cycle5"/>
    <dgm:cxn modelId="{92477DDC-5639-4413-90FA-44437EDFE9F4}" type="presParOf" srcId="{18154F00-27F4-40F8-848C-6BE974D95D9C}" destId="{288331E9-0258-4DB2-8661-A74C71EC3D65}" srcOrd="8" destOrd="0" presId="urn:microsoft.com/office/officeart/2005/8/layout/cycle5"/>
    <dgm:cxn modelId="{F8AC0264-00FE-4A95-858D-CACD8E7E66E1}" type="presParOf" srcId="{18154F00-27F4-40F8-848C-6BE974D95D9C}" destId="{0506ECF4-E1A8-4CB7-A040-2C36509B32E4}" srcOrd="9" destOrd="0" presId="urn:microsoft.com/office/officeart/2005/8/layout/cycle5"/>
    <dgm:cxn modelId="{EB7A5CD3-AAC1-43DA-BCE9-71C03DEE4BD2}" type="presParOf" srcId="{18154F00-27F4-40F8-848C-6BE974D95D9C}" destId="{BFD84B0A-6704-4B1A-8D23-DBCD4F81B588}" srcOrd="10" destOrd="0" presId="urn:microsoft.com/office/officeart/2005/8/layout/cycle5"/>
    <dgm:cxn modelId="{9360654C-7F31-4C0F-8359-8E97B3C48982}" type="presParOf" srcId="{18154F00-27F4-40F8-848C-6BE974D95D9C}" destId="{34498755-0C80-4E21-90F0-E064D61E3849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1E6042-EA79-46A0-B9FC-906FF9B30176}">
      <dsp:nvSpPr>
        <dsp:cNvPr id="0" name=""/>
        <dsp:cNvSpPr/>
      </dsp:nvSpPr>
      <dsp:spPr>
        <a:xfrm>
          <a:off x="4483959" y="283"/>
          <a:ext cx="1922276" cy="93517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ysClr val="windowText" lastClr="000000"/>
              </a:solidFill>
            </a:rPr>
            <a:t>FAKTY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solidFill>
                <a:sysClr val="windowText" lastClr="000000"/>
              </a:solidFill>
            </a:rPr>
            <a:t>(zadanie wdrożeniowe)</a:t>
          </a:r>
        </a:p>
      </dsp:txBody>
      <dsp:txXfrm>
        <a:off x="4529611" y="45935"/>
        <a:ext cx="1830972" cy="843872"/>
      </dsp:txXfrm>
    </dsp:sp>
    <dsp:sp modelId="{5EB2F85E-73FE-4385-9F70-DCCA14E848DE}">
      <dsp:nvSpPr>
        <dsp:cNvPr id="0" name=""/>
        <dsp:cNvSpPr/>
      </dsp:nvSpPr>
      <dsp:spPr>
        <a:xfrm>
          <a:off x="3901606" y="467871"/>
          <a:ext cx="3086981" cy="3086981"/>
        </a:xfrm>
        <a:custGeom>
          <a:avLst/>
          <a:gdLst/>
          <a:ahLst/>
          <a:cxnLst/>
          <a:rect l="0" t="0" r="0" b="0"/>
          <a:pathLst>
            <a:path>
              <a:moveTo>
                <a:pt x="2638444" y="455630"/>
              </a:moveTo>
              <a:arcTo wR="1543490" hR="1543490" stAng="18911171" swAng="1230427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4AE87B-88AD-4675-843A-699DE795D3AF}">
      <dsp:nvSpPr>
        <dsp:cNvPr id="0" name=""/>
        <dsp:cNvSpPr/>
      </dsp:nvSpPr>
      <dsp:spPr>
        <a:xfrm>
          <a:off x="5687261" y="1543774"/>
          <a:ext cx="2602653" cy="93517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ysClr val="windowText" lastClr="000000"/>
              </a:solidFill>
            </a:rPr>
            <a:t>EMOCJE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solidFill>
                <a:sysClr val="windowText" lastClr="000000"/>
              </a:solidFill>
            </a:rPr>
            <a:t>(wspólna refleksja odnosząca się </a:t>
          </a:r>
          <a:br>
            <a:rPr lang="pl-PL" sz="1200" b="1" kern="1200" dirty="0">
              <a:solidFill>
                <a:sysClr val="windowText" lastClr="000000"/>
              </a:solidFill>
            </a:rPr>
          </a:br>
          <a:r>
            <a:rPr lang="pl-PL" sz="1200" b="1" kern="1200" dirty="0">
              <a:solidFill>
                <a:sysClr val="windowText" lastClr="000000"/>
              </a:solidFill>
            </a:rPr>
            <a:t>do doświadczenia)</a:t>
          </a:r>
        </a:p>
      </dsp:txBody>
      <dsp:txXfrm>
        <a:off x="5732913" y="1589426"/>
        <a:ext cx="2511349" cy="843872"/>
      </dsp:txXfrm>
    </dsp:sp>
    <dsp:sp modelId="{34BA30BE-5ACE-4E29-B557-FA200DAC8CC4}">
      <dsp:nvSpPr>
        <dsp:cNvPr id="0" name=""/>
        <dsp:cNvSpPr/>
      </dsp:nvSpPr>
      <dsp:spPr>
        <a:xfrm>
          <a:off x="3625177" y="191442"/>
          <a:ext cx="3086981" cy="3086981"/>
        </a:xfrm>
        <a:custGeom>
          <a:avLst/>
          <a:gdLst/>
          <a:ahLst/>
          <a:cxnLst/>
          <a:rect l="0" t="0" r="0" b="0"/>
          <a:pathLst>
            <a:path>
              <a:moveTo>
                <a:pt x="2804663" y="2433327"/>
              </a:moveTo>
              <a:arcTo wR="1543490" hR="1543490" stAng="2112322" swAng="1175357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7A3764-470B-412A-8B30-33A78F7DF7B2}">
      <dsp:nvSpPr>
        <dsp:cNvPr id="0" name=""/>
        <dsp:cNvSpPr/>
      </dsp:nvSpPr>
      <dsp:spPr>
        <a:xfrm>
          <a:off x="4287903" y="3087265"/>
          <a:ext cx="2314389" cy="93517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ysClr val="windowText" lastClr="000000"/>
              </a:solidFill>
            </a:rPr>
            <a:t>ROZWIĄZANIA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 dirty="0">
              <a:solidFill>
                <a:sysClr val="windowText" lastClr="000000"/>
              </a:solidFill>
            </a:rPr>
            <a:t> </a:t>
          </a:r>
          <a:r>
            <a:rPr lang="pl-PL" sz="1200" b="1" i="1" kern="1200" dirty="0">
              <a:solidFill>
                <a:sysClr val="windowText" lastClr="000000"/>
              </a:solidFill>
            </a:rPr>
            <a:t>(czego nauczyło nas </a:t>
          </a:r>
          <a:br>
            <a:rPr lang="pl-PL" sz="1200" b="1" i="1" kern="1200" dirty="0">
              <a:solidFill>
                <a:sysClr val="windowText" lastClr="000000"/>
              </a:solidFill>
            </a:rPr>
          </a:br>
          <a:r>
            <a:rPr lang="pl-PL" sz="1200" b="1" i="1" kern="1200" dirty="0">
              <a:solidFill>
                <a:sysClr val="windowText" lastClr="000000"/>
              </a:solidFill>
            </a:rPr>
            <a:t>to doświadczenie?)</a:t>
          </a:r>
          <a:endParaRPr lang="pl-PL" sz="1200" b="1" kern="1200" dirty="0">
            <a:solidFill>
              <a:sysClr val="windowText" lastClr="000000"/>
            </a:solidFill>
          </a:endParaRPr>
        </a:p>
      </dsp:txBody>
      <dsp:txXfrm>
        <a:off x="4333555" y="3132917"/>
        <a:ext cx="2223085" cy="843872"/>
      </dsp:txXfrm>
    </dsp:sp>
    <dsp:sp modelId="{288331E9-0258-4DB2-8661-A74C71EC3D65}">
      <dsp:nvSpPr>
        <dsp:cNvPr id="0" name=""/>
        <dsp:cNvSpPr/>
      </dsp:nvSpPr>
      <dsp:spPr>
        <a:xfrm>
          <a:off x="4178036" y="191442"/>
          <a:ext cx="3086981" cy="3086981"/>
        </a:xfrm>
        <a:custGeom>
          <a:avLst/>
          <a:gdLst/>
          <a:ahLst/>
          <a:cxnLst/>
          <a:rect l="0" t="0" r="0" b="0"/>
          <a:pathLst>
            <a:path>
              <a:moveTo>
                <a:pt x="653654" y="2804663"/>
              </a:moveTo>
              <a:arcTo wR="1543490" hR="1543490" stAng="7512322" swAng="1175357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06ECF4-E1A8-4CB7-A040-2C36509B32E4}">
      <dsp:nvSpPr>
        <dsp:cNvPr id="0" name=""/>
        <dsp:cNvSpPr/>
      </dsp:nvSpPr>
      <dsp:spPr>
        <a:xfrm>
          <a:off x="2582871" y="1543774"/>
          <a:ext cx="2637471" cy="93517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ysClr val="windowText" lastClr="000000"/>
              </a:solidFill>
            </a:rPr>
            <a:t>DECYZJE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solidFill>
                <a:sysClr val="windowText" lastClr="000000"/>
              </a:solidFill>
            </a:rPr>
            <a:t>(jak można to doświadczenie wykorzystać  w przyszłości?)</a:t>
          </a:r>
        </a:p>
      </dsp:txBody>
      <dsp:txXfrm>
        <a:off x="2628523" y="1589426"/>
        <a:ext cx="2546167" cy="843872"/>
      </dsp:txXfrm>
    </dsp:sp>
    <dsp:sp modelId="{34498755-0C80-4E21-90F0-E064D61E3849}">
      <dsp:nvSpPr>
        <dsp:cNvPr id="0" name=""/>
        <dsp:cNvSpPr/>
      </dsp:nvSpPr>
      <dsp:spPr>
        <a:xfrm>
          <a:off x="3901606" y="467871"/>
          <a:ext cx="3086981" cy="3086981"/>
        </a:xfrm>
        <a:custGeom>
          <a:avLst/>
          <a:gdLst/>
          <a:ahLst/>
          <a:cxnLst/>
          <a:rect l="0" t="0" r="0" b="0"/>
          <a:pathLst>
            <a:path>
              <a:moveTo>
                <a:pt x="136822" y="908157"/>
              </a:moveTo>
              <a:arcTo wR="1543490" hR="1543490" stAng="12258402" swAng="1230427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2CA9907-1A16-4844-803A-DADDEE3FA20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9AD5F9-EE2D-4F7B-93BB-644E0A86EB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79942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E350F4-6593-4231-84CE-0A80775A12FE}" type="datetimeFigureOut">
              <a:rPr lang="pl-PL" smtClean="0"/>
              <a:t>2018-03-18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2C55C1-A341-4C17-A6A7-9054C5CAD4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6990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3014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6522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31434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13605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23141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79559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77464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6978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1397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1235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0668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6652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2487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1451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7067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80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2720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7D4A5EF-C567-42C9-A7A1-73E564B15F92}" type="datetimeFigureOut">
              <a:rPr lang="pl-PL" smtClean="0"/>
              <a:t>2018-03-18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3816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178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7D4A5EF-C567-42C9-A7A1-73E564B15F92}" type="datetimeFigureOut">
              <a:rPr lang="pl-PL" smtClean="0"/>
              <a:t>2018-03-18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8748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image" Target="../media/image2.jpeg"/><Relationship Id="rId7" Type="http://schemas.openxmlformats.org/officeDocument/2006/relationships/diagramData" Target="../diagrams/data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11" Type="http://schemas.microsoft.com/office/2007/relationships/diagramDrawing" Target="../diagrams/drawing1.xml"/><Relationship Id="rId5" Type="http://schemas.microsoft.com/office/2007/relationships/hdphoto" Target="../media/hdphoto1.wdp"/><Relationship Id="rId10" Type="http://schemas.openxmlformats.org/officeDocument/2006/relationships/diagramColors" Target="../diagrams/colors1.xml"/><Relationship Id="rId4" Type="http://schemas.openxmlformats.org/officeDocument/2006/relationships/image" Target="../media/image3.png"/><Relationship Id="rId9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3999" y="1122363"/>
            <a:ext cx="9250017" cy="2306638"/>
          </a:xfrm>
        </p:spPr>
        <p:txBody>
          <a:bodyPr>
            <a:noAutofit/>
          </a:bodyPr>
          <a:lstStyle/>
          <a:p>
            <a:pPr algn="l"/>
            <a:br>
              <a:rPr lang="pl-PL" sz="2000" dirty="0"/>
            </a:br>
            <a:br>
              <a:rPr lang="pl-PL" sz="2000" dirty="0"/>
            </a:br>
            <a:endParaRPr lang="pl-PL" sz="2000" dirty="0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3EA2F900-1E68-4442-8522-BDB993E30BE4}"/>
              </a:ext>
            </a:extLst>
          </p:cNvPr>
          <p:cNvSpPr/>
          <p:nvPr/>
        </p:nvSpPr>
        <p:spPr>
          <a:xfrm>
            <a:off x="708992" y="2133600"/>
            <a:ext cx="1077401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27275" indent="-2327275">
              <a:spcAft>
                <a:spcPts val="0"/>
              </a:spcAft>
            </a:pPr>
            <a:r>
              <a:rPr lang="pl-PL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Moduł II </a:t>
            </a:r>
          </a:p>
          <a:p>
            <a:pPr algn="ctr">
              <a:spcAft>
                <a:spcPts val="0"/>
              </a:spcAft>
            </a:pPr>
            <a:r>
              <a:rPr lang="pl-PL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Rozwój kompetencji kluczowych uczniów </a:t>
            </a:r>
            <a:br>
              <a:rPr lang="pl-PL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ich kształcenie przez szkoły</a:t>
            </a:r>
          </a:p>
          <a:p>
            <a:pPr marL="2327275" indent="-2327275">
              <a:spcAft>
                <a:spcPts val="0"/>
              </a:spcAft>
            </a:pPr>
            <a:r>
              <a:rPr lang="pl-PL" sz="4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l-PL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965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1674" y="576112"/>
            <a:ext cx="11970325" cy="1450757"/>
          </a:xfrm>
        </p:spPr>
        <p:txBody>
          <a:bodyPr>
            <a:noAutofit/>
          </a:bodyPr>
          <a:lstStyle/>
          <a:p>
            <a:r>
              <a:rPr lang="pl-PL" sz="4000" b="1" dirty="0"/>
              <a:t>Co możemy zaproponować naszym szkołom/przedszkolom?</a:t>
            </a:r>
            <a:br>
              <a:rPr lang="pl-PL" sz="2000" b="1" dirty="0"/>
            </a:br>
            <a:endParaRPr lang="pl-PL" sz="2000" b="1" dirty="0"/>
          </a:p>
        </p:txBody>
      </p:sp>
      <p:sp>
        <p:nvSpPr>
          <p:cNvPr id="19" name="Symbol zastępczy zawartości 18">
            <a:extLst>
              <a:ext uri="{FF2B5EF4-FFF2-40B4-BE49-F238E27FC236}">
                <a16:creationId xmlns:a16="http://schemas.microsoft.com/office/drawing/2014/main" id="{2081D899-FDB6-4A49-8034-DC14F37A52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476" y="1963616"/>
            <a:ext cx="10873047" cy="4023360"/>
          </a:xfrm>
        </p:spPr>
        <p:txBody>
          <a:bodyPr>
            <a:normAutofit/>
          </a:bodyPr>
          <a:lstStyle/>
          <a:p>
            <a:pPr marL="360363" lvl="0" indent="-360363" fontAlgn="base">
              <a:buFont typeface="Wingdings" panose="05000000000000000000" pitchFamily="2" charset="2"/>
              <a:buChar char="§"/>
            </a:pPr>
            <a:r>
              <a:rPr lang="pl-PL" sz="4000" dirty="0"/>
              <a:t>jakie rozwiązania możecie zaproponować szkołą </a:t>
            </a:r>
            <a:br>
              <a:rPr lang="pl-PL" sz="4000" dirty="0"/>
            </a:br>
            <a:r>
              <a:rPr lang="pl-PL" sz="4000" dirty="0"/>
              <a:t>i przedszkolom w Waszej gminie?</a:t>
            </a:r>
          </a:p>
          <a:p>
            <a:pPr marL="360363" lvl="0" indent="-360363" fontAlgn="base">
              <a:buFont typeface="Wingdings" panose="05000000000000000000" pitchFamily="2" charset="2"/>
              <a:buChar char="§"/>
            </a:pPr>
            <a:r>
              <a:rPr lang="pl-PL" sz="4000" dirty="0"/>
              <a:t>poprzez jakie działania można urealnić wdrożenie proponowanych przez Was rozwiązań i pomysłów?</a:t>
            </a:r>
          </a:p>
          <a:p>
            <a:endParaRPr lang="pl-PL" sz="4000" dirty="0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</p:spTree>
    <p:extLst>
      <p:ext uri="{BB962C8B-B14F-4D97-AF65-F5344CB8AC3E}">
        <p14:creationId xmlns:p14="http://schemas.microsoft.com/office/powerpoint/2010/main" val="6947468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1674" y="576112"/>
            <a:ext cx="11970325" cy="1450757"/>
          </a:xfrm>
        </p:spPr>
        <p:txBody>
          <a:bodyPr>
            <a:noAutofit/>
          </a:bodyPr>
          <a:lstStyle/>
          <a:p>
            <a:r>
              <a:rPr lang="pl-PL" sz="4000" b="1" dirty="0"/>
              <a:t>Co możemy zaproponować naszym szkołom/przedszkolom?</a:t>
            </a:r>
            <a:br>
              <a:rPr lang="pl-PL" sz="2000" b="1" dirty="0"/>
            </a:br>
            <a:endParaRPr lang="pl-PL" sz="2000" b="1" dirty="0"/>
          </a:p>
        </p:txBody>
      </p:sp>
      <p:sp>
        <p:nvSpPr>
          <p:cNvPr id="19" name="Symbol zastępczy zawartości 18">
            <a:extLst>
              <a:ext uri="{FF2B5EF4-FFF2-40B4-BE49-F238E27FC236}">
                <a16:creationId xmlns:a16="http://schemas.microsoft.com/office/drawing/2014/main" id="{2081D899-FDB6-4A49-8034-DC14F37A52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476" y="1963616"/>
            <a:ext cx="10873047" cy="4023360"/>
          </a:xfrm>
        </p:spPr>
        <p:txBody>
          <a:bodyPr>
            <a:normAutofit/>
          </a:bodyPr>
          <a:lstStyle/>
          <a:p>
            <a:pPr marL="360363" lvl="0" indent="-360363" fontAlgn="base">
              <a:buFont typeface="Wingdings" panose="05000000000000000000" pitchFamily="2" charset="2"/>
              <a:buChar char="§"/>
            </a:pPr>
            <a:r>
              <a:rPr lang="pl-PL" sz="4000" dirty="0"/>
              <a:t>jakie rozwiązania możecie zaproponować szkołą </a:t>
            </a:r>
            <a:br>
              <a:rPr lang="pl-PL" sz="4000" dirty="0"/>
            </a:br>
            <a:r>
              <a:rPr lang="pl-PL" sz="4000" dirty="0"/>
              <a:t>i przedszkolom w Waszej gminie?</a:t>
            </a:r>
          </a:p>
          <a:p>
            <a:pPr marL="360363" lvl="0" indent="-360363" fontAlgn="base">
              <a:buFont typeface="Wingdings" panose="05000000000000000000" pitchFamily="2" charset="2"/>
              <a:buChar char="§"/>
            </a:pPr>
            <a:r>
              <a:rPr lang="pl-PL" sz="4000" dirty="0"/>
              <a:t>poprzez jakie działania można urealnić wdrożenie proponowanych przez Was rozwiązań i pomysłów?</a:t>
            </a:r>
          </a:p>
          <a:p>
            <a:endParaRPr lang="pl-PL" sz="4000" dirty="0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</p:spTree>
    <p:extLst>
      <p:ext uri="{BB962C8B-B14F-4D97-AF65-F5344CB8AC3E}">
        <p14:creationId xmlns:p14="http://schemas.microsoft.com/office/powerpoint/2010/main" val="3452279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C62C26-C39A-46FF-ADBD-9E5100716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194" y="764073"/>
            <a:ext cx="11230242" cy="1999397"/>
          </a:xfrm>
        </p:spPr>
        <p:txBody>
          <a:bodyPr anchor="ctr">
            <a:normAutofit fontScale="90000"/>
          </a:bodyPr>
          <a:lstStyle/>
          <a:p>
            <a:br>
              <a:rPr lang="pl-PL" sz="3300" dirty="0">
                <a:solidFill>
                  <a:srgbClr val="FFFFFF"/>
                </a:solidFill>
              </a:rPr>
            </a:br>
            <a:r>
              <a:rPr lang="pl-PL" sz="4400" dirty="0"/>
              <a:t>Sesja nr 2 </a:t>
            </a:r>
            <a:r>
              <a:rPr lang="pl-PL" sz="3600" b="1" dirty="0"/>
              <a:t>(45 minut)</a:t>
            </a:r>
            <a:br>
              <a:rPr lang="pl-PL" dirty="0"/>
            </a:br>
            <a:r>
              <a:rPr lang="pl-PL" b="1" dirty="0"/>
              <a:t>KOMPLEKSOWE WSPOMAGANIE SZKÓŁ -NARZĘDZIE WSPIERAJĄCE BUDOWANIE JAKOŚCI PRACY SZKOŁY </a:t>
            </a:r>
            <a:br>
              <a:rPr lang="pl-PL" dirty="0"/>
            </a:br>
            <a:br>
              <a:rPr lang="pl-PL" dirty="0"/>
            </a:br>
            <a:endParaRPr lang="pl-PL" sz="3300" dirty="0">
              <a:solidFill>
                <a:srgbClr val="FFFFFF"/>
              </a:solidFill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6019802-2D44-45EF-9BF0-0B8F6EB1D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1115" y="2257309"/>
            <a:ext cx="10058400" cy="3721639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Cele sesji – uczestnik:</a:t>
            </a:r>
          </a:p>
          <a:p>
            <a:pPr marL="360363" indent="-360363">
              <a:buFont typeface="Wingdings" panose="05000000000000000000" pitchFamily="2" charset="2"/>
              <a:buChar char="§"/>
            </a:pPr>
            <a:r>
              <a:rPr lang="pl-PL" sz="2800" dirty="0"/>
              <a:t>przedstawia efekty zrealizowanego zadania wdrożeniowego, </a:t>
            </a:r>
          </a:p>
          <a:p>
            <a:pPr marL="360363" lvl="0" indent="-360363">
              <a:buFont typeface="Wingdings" panose="05000000000000000000" pitchFamily="2" charset="2"/>
              <a:buChar char="§"/>
            </a:pPr>
            <a:r>
              <a:rPr lang="pl-PL" sz="2800" dirty="0"/>
              <a:t>wskazuje działania realizowane w placówkach w swojej gminie, które pozwalają na rozwijanie kompetencji kluczowych dzieci </a:t>
            </a:r>
            <a:br>
              <a:rPr lang="pl-PL" sz="2800" dirty="0"/>
            </a:br>
            <a:r>
              <a:rPr lang="pl-PL" sz="2800" dirty="0"/>
              <a:t>i młodzieży</a:t>
            </a:r>
          </a:p>
          <a:p>
            <a:pPr marL="360363" indent="-360363">
              <a:buFont typeface="Wingdings" panose="05000000000000000000" pitchFamily="2" charset="2"/>
              <a:buChar char="§"/>
            </a:pPr>
            <a:r>
              <a:rPr lang="pl-PL" sz="2800" dirty="0"/>
              <a:t>wybiera działania, które uważa za wartościowe do wdrożenia </a:t>
            </a:r>
            <a:br>
              <a:rPr lang="pl-PL" sz="2800" dirty="0"/>
            </a:br>
            <a:r>
              <a:rPr lang="pl-PL" sz="2800" dirty="0"/>
              <a:t>w swojej gminie.</a:t>
            </a:r>
          </a:p>
        </p:txBody>
      </p:sp>
      <p:sp>
        <p:nvSpPr>
          <p:cNvPr id="7" name="Pięciokąt 21">
            <a:extLst>
              <a:ext uri="{FF2B5EF4-FFF2-40B4-BE49-F238E27FC236}">
                <a16:creationId xmlns:a16="http://schemas.microsoft.com/office/drawing/2014/main" id="{A8D8437E-B089-49E3-A2DE-177C641B677A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CD258C29-CED6-4F7B-BC7C-D91629FB39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685" y="5542058"/>
            <a:ext cx="12192000" cy="131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827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C62C26-C39A-46FF-ADBD-9E5100716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194" y="500063"/>
            <a:ext cx="11230242" cy="1999397"/>
          </a:xfrm>
        </p:spPr>
        <p:txBody>
          <a:bodyPr anchor="ctr">
            <a:normAutofit fontScale="90000"/>
          </a:bodyPr>
          <a:lstStyle/>
          <a:p>
            <a:br>
              <a:rPr lang="pl-PL" sz="3300" dirty="0">
                <a:solidFill>
                  <a:srgbClr val="FFFFFF"/>
                </a:solidFill>
              </a:rPr>
            </a:br>
            <a:r>
              <a:rPr lang="pl-PL" sz="4400" dirty="0"/>
              <a:t>Sesja nr 3 </a:t>
            </a:r>
            <a:r>
              <a:rPr lang="pl-PL" sz="3600" b="1" dirty="0"/>
              <a:t>(45 minut)</a:t>
            </a:r>
            <a:br>
              <a:rPr lang="pl-PL" dirty="0"/>
            </a:br>
            <a:r>
              <a:rPr lang="pl-PL" b="1" dirty="0"/>
              <a:t>IMPLEMENTACJA WYKŁADU</a:t>
            </a:r>
            <a:br>
              <a:rPr lang="pl-PL" dirty="0"/>
            </a:br>
            <a:br>
              <a:rPr lang="pl-PL" dirty="0"/>
            </a:br>
            <a:endParaRPr lang="pl-PL" sz="3300" dirty="0">
              <a:solidFill>
                <a:srgbClr val="FFFFFF"/>
              </a:solidFill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6019802-2D44-45EF-9BF0-0B8F6EB1D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060" y="1994073"/>
            <a:ext cx="11126745" cy="37216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800" dirty="0"/>
              <a:t>Cele sesji – uczestnik:</a:t>
            </a:r>
          </a:p>
          <a:p>
            <a:pPr marL="442913" indent="-442913">
              <a:buFont typeface="Wingdings" panose="05000000000000000000" pitchFamily="2" charset="2"/>
              <a:buChar char="§"/>
            </a:pPr>
            <a:r>
              <a:rPr lang="pl-PL" sz="2800" dirty="0"/>
              <a:t>charakteryzuje założenia kompleksowego wspomagania szkół </a:t>
            </a:r>
          </a:p>
          <a:p>
            <a:pPr marL="442913" lvl="0" indent="-442913">
              <a:buFont typeface="Wingdings" panose="05000000000000000000" pitchFamily="2" charset="2"/>
              <a:buChar char="§"/>
            </a:pPr>
            <a:r>
              <a:rPr lang="pl-PL" sz="2800" dirty="0"/>
              <a:t>wskazuje na zadania poszczególnych instytucji systemu wspomagania,</a:t>
            </a:r>
          </a:p>
          <a:p>
            <a:pPr marL="442913" indent="-442913">
              <a:buFont typeface="Wingdings" panose="05000000000000000000" pitchFamily="2" charset="2"/>
              <a:buChar char="§"/>
            </a:pPr>
            <a:r>
              <a:rPr lang="pl-PL" sz="2800" dirty="0"/>
              <a:t>dostrzega różnice między nowym modelem doskonalenia opartym </a:t>
            </a:r>
            <a:br>
              <a:rPr lang="pl-PL" sz="2800" dirty="0"/>
            </a:br>
            <a:r>
              <a:rPr lang="pl-PL" sz="2800" dirty="0"/>
              <a:t>na procesowym wspomaganiu szkół a dotychczasowym systemem doskonalenia nauczycieli </a:t>
            </a:r>
          </a:p>
        </p:txBody>
      </p:sp>
      <p:sp>
        <p:nvSpPr>
          <p:cNvPr id="7" name="Pięciokąt 21">
            <a:extLst>
              <a:ext uri="{FF2B5EF4-FFF2-40B4-BE49-F238E27FC236}">
                <a16:creationId xmlns:a16="http://schemas.microsoft.com/office/drawing/2014/main" id="{A8D8437E-B089-49E3-A2DE-177C641B677A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CD258C29-CED6-4F7B-BC7C-D91629FB39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685" y="5542058"/>
            <a:ext cx="12192000" cy="131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2717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C62C26-C39A-46FF-ADBD-9E5100716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194" y="1021663"/>
            <a:ext cx="11230242" cy="1999397"/>
          </a:xfrm>
        </p:spPr>
        <p:txBody>
          <a:bodyPr anchor="ctr">
            <a:normAutofit fontScale="90000"/>
          </a:bodyPr>
          <a:lstStyle/>
          <a:p>
            <a:br>
              <a:rPr lang="pl-PL" sz="3300" dirty="0">
                <a:solidFill>
                  <a:srgbClr val="FFFFFF"/>
                </a:solidFill>
              </a:rPr>
            </a:br>
            <a:r>
              <a:rPr lang="pl-PL" sz="4400" dirty="0"/>
              <a:t>Sesja nr 4 </a:t>
            </a:r>
            <a:r>
              <a:rPr lang="pl-PL" sz="3600" b="1" dirty="0"/>
              <a:t>(45 minut)</a:t>
            </a:r>
            <a:br>
              <a:rPr lang="pl-PL" dirty="0"/>
            </a:br>
            <a:r>
              <a:rPr lang="pl-PL" sz="3600" b="1" dirty="0"/>
              <a:t>WDROŻONE ROZWIĄZANIA SAMORZĄDÓW </a:t>
            </a:r>
            <a:br>
              <a:rPr lang="pl-PL" sz="3600" b="1" dirty="0"/>
            </a:br>
            <a:r>
              <a:rPr lang="pl-PL" sz="3600" b="1" dirty="0"/>
              <a:t>W ZAKRESIE KOMPLEKSOWEGO WSPOMAGANIA SZKÓŁ/PLACÓWEK </a:t>
            </a:r>
            <a:br>
              <a:rPr lang="pl-PL" dirty="0"/>
            </a:br>
            <a:br>
              <a:rPr lang="pl-PL" dirty="0"/>
            </a:br>
            <a:br>
              <a:rPr lang="pl-PL" dirty="0"/>
            </a:br>
            <a:endParaRPr lang="pl-PL" sz="3300" dirty="0">
              <a:solidFill>
                <a:srgbClr val="FFFFFF"/>
              </a:solidFill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6019802-2D44-45EF-9BF0-0B8F6EB1D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1115" y="2257309"/>
            <a:ext cx="10756812" cy="37216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200" dirty="0"/>
              <a:t>Cele sesji – uczestnik:</a:t>
            </a:r>
          </a:p>
          <a:p>
            <a:pPr marL="360363" lvl="0" indent="-360363">
              <a:buFont typeface="Wingdings" panose="05000000000000000000" pitchFamily="2" charset="2"/>
              <a:buChar char="§"/>
            </a:pPr>
            <a:r>
              <a:rPr lang="pl-PL" sz="3200" dirty="0"/>
              <a:t>dostrzega  korzyści jakie mogą wynikać z wdrożenia w gminie kompleksowego wspomagania szkół </a:t>
            </a:r>
          </a:p>
          <a:p>
            <a:pPr marL="360363" indent="-360363">
              <a:buFont typeface="Wingdings" panose="05000000000000000000" pitchFamily="2" charset="2"/>
              <a:buChar char="§"/>
            </a:pPr>
            <a:r>
              <a:rPr lang="pl-PL" sz="3200" dirty="0"/>
              <a:t>porządkuje swoją wiedzą na temat kompleksowego wspomagania szkół/przedszkoli </a:t>
            </a:r>
            <a:endParaRPr lang="pl-PL" sz="4000" dirty="0"/>
          </a:p>
        </p:txBody>
      </p:sp>
      <p:sp>
        <p:nvSpPr>
          <p:cNvPr id="7" name="Pięciokąt 21">
            <a:extLst>
              <a:ext uri="{FF2B5EF4-FFF2-40B4-BE49-F238E27FC236}">
                <a16:creationId xmlns:a16="http://schemas.microsoft.com/office/drawing/2014/main" id="{A8D8437E-B089-49E3-A2DE-177C641B677A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CD258C29-CED6-4F7B-BC7C-D91629FB39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685" y="5542058"/>
            <a:ext cx="12192000" cy="131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333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36320" y="576112"/>
            <a:ext cx="10058400" cy="1450757"/>
          </a:xfrm>
        </p:spPr>
        <p:txBody>
          <a:bodyPr>
            <a:noAutofit/>
          </a:bodyPr>
          <a:lstStyle/>
          <a:p>
            <a:r>
              <a:rPr lang="pl-PL" sz="4400" b="1" dirty="0"/>
              <a:t>CEL OGÓLNY ZJAZDU </a:t>
            </a:r>
            <a:br>
              <a:rPr lang="pl-PL" sz="2000" dirty="0"/>
            </a:br>
            <a:endParaRPr lang="pl-PL" sz="2000" dirty="0"/>
          </a:p>
        </p:txBody>
      </p:sp>
      <p:sp>
        <p:nvSpPr>
          <p:cNvPr id="19" name="Symbol zastępczy zawartości 18">
            <a:extLst>
              <a:ext uri="{FF2B5EF4-FFF2-40B4-BE49-F238E27FC236}">
                <a16:creationId xmlns:a16="http://schemas.microsoft.com/office/drawing/2014/main" id="{2081D899-FDB6-4A49-8034-DC14F37A52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799851"/>
            <a:ext cx="10873047" cy="4023360"/>
          </a:xfrm>
        </p:spPr>
        <p:txBody>
          <a:bodyPr>
            <a:normAutofit/>
          </a:bodyPr>
          <a:lstStyle/>
          <a:p>
            <a:r>
              <a:rPr lang="pl-PL" sz="4000" dirty="0">
                <a:latin typeface="Calibri" panose="020F0502020204030204" pitchFamily="34" charset="0"/>
                <a:ea typeface="Calibri" panose="020F0502020204030204" pitchFamily="34" charset="0"/>
              </a:rPr>
              <a:t>Wzrost wiedzy i świadomości na temat znaczenia kompetencji kluczowych dla rozwoju, pogłębienie wiedzy o lokalnej oświacie poprzez analizę wskaźnikową</a:t>
            </a:r>
            <a:endParaRPr lang="pl-PL" sz="4000" dirty="0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</p:spTree>
    <p:extLst>
      <p:ext uri="{BB962C8B-B14F-4D97-AF65-F5344CB8AC3E}">
        <p14:creationId xmlns:p14="http://schemas.microsoft.com/office/powerpoint/2010/main" val="3823033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3999" y="1122362"/>
            <a:ext cx="9250017" cy="4364037"/>
          </a:xfrm>
        </p:spPr>
        <p:txBody>
          <a:bodyPr>
            <a:noAutofit/>
          </a:bodyPr>
          <a:lstStyle/>
          <a:p>
            <a:pPr algn="l"/>
            <a:endParaRPr lang="pl-PL" sz="2000" dirty="0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5A836142-1CA9-4137-A066-E481801C21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319417"/>
              </p:ext>
            </p:extLst>
          </p:nvPr>
        </p:nvGraphicFramePr>
        <p:xfrm>
          <a:off x="304800" y="937386"/>
          <a:ext cx="11416145" cy="46311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1411">
                  <a:extLst>
                    <a:ext uri="{9D8B030D-6E8A-4147-A177-3AD203B41FA5}">
                      <a16:colId xmlns:a16="http://schemas.microsoft.com/office/drawing/2014/main" val="1313899633"/>
                    </a:ext>
                  </a:extLst>
                </a:gridCol>
                <a:gridCol w="7744153">
                  <a:extLst>
                    <a:ext uri="{9D8B030D-6E8A-4147-A177-3AD203B41FA5}">
                      <a16:colId xmlns:a16="http://schemas.microsoft.com/office/drawing/2014/main" val="1959505631"/>
                    </a:ext>
                  </a:extLst>
                </a:gridCol>
                <a:gridCol w="1665274">
                  <a:extLst>
                    <a:ext uri="{9D8B030D-6E8A-4147-A177-3AD203B41FA5}">
                      <a16:colId xmlns:a16="http://schemas.microsoft.com/office/drawing/2014/main" val="187741959"/>
                    </a:ext>
                  </a:extLst>
                </a:gridCol>
                <a:gridCol w="1545307">
                  <a:extLst>
                    <a:ext uri="{9D8B030D-6E8A-4147-A177-3AD203B41FA5}">
                      <a16:colId xmlns:a16="http://schemas.microsoft.com/office/drawing/2014/main" val="793658677"/>
                    </a:ext>
                  </a:extLst>
                </a:gridCol>
              </a:tblGrid>
              <a:tr h="3436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1100">
                          <a:effectLst/>
                        </a:rPr>
                        <a:t>Lp.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1100">
                          <a:effectLst/>
                        </a:rPr>
                        <a:t>Tematyka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1100">
                          <a:effectLst/>
                        </a:rPr>
                        <a:t>Forma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1100">
                          <a:effectLst/>
                        </a:rPr>
                        <a:t>Czas trwania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7597162"/>
                  </a:ext>
                </a:extLst>
              </a:tr>
              <a:tr h="7031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1.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Omówienie zadania wdrożeniowego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warsztaty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w grupach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90 minut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 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2379628"/>
                  </a:ext>
                </a:extLst>
              </a:tr>
              <a:tr h="7031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2.</a:t>
                      </a:r>
                      <a:endParaRPr lang="pl-PL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Kompleksowe wspomaganie szkół - narzędzie wspierające budowanie jakości pracy szkoły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wykład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45 minut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 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5678360"/>
                  </a:ext>
                </a:extLst>
              </a:tr>
              <a:tr h="7031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3.</a:t>
                      </a:r>
                      <a:endParaRPr lang="pl-PL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Kompleksowe wspomaganie szkół - narzędzie wspierające budowanie jakości pracy szkoły – implementacja wykładu z sesją pytań i odpowiedzi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warsztaty                 w grupach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45 minut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 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6917762"/>
                  </a:ext>
                </a:extLst>
              </a:tr>
              <a:tr h="7031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4.</a:t>
                      </a:r>
                      <a:endParaRPr lang="pl-PL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Wdrożone rozwiązania samorządów w zakresie kompleksowego wspomagania szkół/placówek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panel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45 minut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 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3046960"/>
                  </a:ext>
                </a:extLst>
              </a:tr>
              <a:tr h="703128"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 </a:t>
                      </a:r>
                      <a:endParaRPr lang="pl-PL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RAZEM                                                                                                        5 godz. dydaktycznych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 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8279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159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3999" y="1122362"/>
            <a:ext cx="9250017" cy="4364037"/>
          </a:xfrm>
        </p:spPr>
        <p:txBody>
          <a:bodyPr>
            <a:noAutofit/>
          </a:bodyPr>
          <a:lstStyle/>
          <a:p>
            <a:pPr algn="l"/>
            <a:endParaRPr lang="pl-PL" sz="2000" dirty="0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B8FEEAA8-06D4-4BAF-8A26-2D8FF0A4CE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124556"/>
              </p:ext>
            </p:extLst>
          </p:nvPr>
        </p:nvGraphicFramePr>
        <p:xfrm>
          <a:off x="651164" y="718131"/>
          <a:ext cx="10792691" cy="45158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6373">
                  <a:extLst>
                    <a:ext uri="{9D8B030D-6E8A-4147-A177-3AD203B41FA5}">
                      <a16:colId xmlns:a16="http://schemas.microsoft.com/office/drawing/2014/main" val="971497769"/>
                    </a:ext>
                  </a:extLst>
                </a:gridCol>
                <a:gridCol w="7319957">
                  <a:extLst>
                    <a:ext uri="{9D8B030D-6E8A-4147-A177-3AD203B41FA5}">
                      <a16:colId xmlns:a16="http://schemas.microsoft.com/office/drawing/2014/main" val="3414491593"/>
                    </a:ext>
                  </a:extLst>
                </a:gridCol>
                <a:gridCol w="1574909">
                  <a:extLst>
                    <a:ext uri="{9D8B030D-6E8A-4147-A177-3AD203B41FA5}">
                      <a16:colId xmlns:a16="http://schemas.microsoft.com/office/drawing/2014/main" val="2845772089"/>
                    </a:ext>
                  </a:extLst>
                </a:gridCol>
                <a:gridCol w="1461452">
                  <a:extLst>
                    <a:ext uri="{9D8B030D-6E8A-4147-A177-3AD203B41FA5}">
                      <a16:colId xmlns:a16="http://schemas.microsoft.com/office/drawing/2014/main" val="8089069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1400">
                          <a:effectLst/>
                        </a:rPr>
                        <a:t>Lp.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1400">
                          <a:effectLst/>
                        </a:rPr>
                        <a:t>Tematyka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1400">
                          <a:effectLst/>
                        </a:rPr>
                        <a:t>Forma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1400">
                          <a:effectLst/>
                        </a:rPr>
                        <a:t>Czas trwania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0978760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1.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Wykład implementujący: Finanse + wskaźniki= efektywność.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wykład 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45 minut   </a:t>
                      </a:r>
                    </a:p>
                    <a:p>
                      <a:pPr marL="274320" indent="-269875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 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414130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2.</a:t>
                      </a:r>
                      <a:endParaRPr lang="pl-PL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Budżet jako środek do realizacji celu.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Jakoś czy jakość? Lokalna polityka oświatowa w realizacji zadań oświatowych.  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warsztaty                   w grupach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180 minut </a:t>
                      </a:r>
                    </a:p>
                    <a:p>
                      <a:pPr marL="274320" indent="-269875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 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7186837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3.</a:t>
                      </a:r>
                      <a:endParaRPr lang="pl-PL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Istota i rola planowania strategicznego. Edukacja </a:t>
                      </a:r>
                      <a:br>
                        <a:rPr lang="pl-PL" sz="2400" dirty="0">
                          <a:effectLst/>
                        </a:rPr>
                      </a:br>
                      <a:r>
                        <a:rPr lang="pl-PL" sz="2400" dirty="0">
                          <a:effectLst/>
                        </a:rPr>
                        <a:t>w strategicznych dokumentach rozwoju kraju.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wykład +warsztaty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74320" indent="-269875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90 minut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7396503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4.</a:t>
                      </a:r>
                      <a:endParaRPr lang="pl-PL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Budowanie planu strategicznego – struktura dokumentu.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warsztaty                   w grupach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90 minut </a:t>
                      </a:r>
                    </a:p>
                    <a:p>
                      <a:pPr marL="274320" indent="-269875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 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7961023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5.</a:t>
                      </a:r>
                      <a:endParaRPr lang="pl-PL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Wykład fakultatywny wynikający z potrzeb JST.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wykład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74320" indent="-269875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45 minut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0525599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 </a:t>
                      </a:r>
                      <a:endParaRPr lang="pl-PL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RAZEM                                                                                              10 godz. dydaktycznych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14555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185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3999" y="1122362"/>
            <a:ext cx="9250017" cy="4364037"/>
          </a:xfrm>
        </p:spPr>
        <p:txBody>
          <a:bodyPr>
            <a:noAutofit/>
          </a:bodyPr>
          <a:lstStyle/>
          <a:p>
            <a:pPr algn="l"/>
            <a:endParaRPr lang="pl-PL" sz="2000" dirty="0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EDA37C42-DDAE-4113-ABA9-4FB72C2AF9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829401"/>
              </p:ext>
            </p:extLst>
          </p:nvPr>
        </p:nvGraphicFramePr>
        <p:xfrm>
          <a:off x="408710" y="719430"/>
          <a:ext cx="11374580" cy="47531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6122">
                  <a:extLst>
                    <a:ext uri="{9D8B030D-6E8A-4147-A177-3AD203B41FA5}">
                      <a16:colId xmlns:a16="http://schemas.microsoft.com/office/drawing/2014/main" val="1934259986"/>
                    </a:ext>
                  </a:extLst>
                </a:gridCol>
                <a:gridCol w="7718392">
                  <a:extLst>
                    <a:ext uri="{9D8B030D-6E8A-4147-A177-3AD203B41FA5}">
                      <a16:colId xmlns:a16="http://schemas.microsoft.com/office/drawing/2014/main" val="3917371115"/>
                    </a:ext>
                  </a:extLst>
                </a:gridCol>
                <a:gridCol w="1659820">
                  <a:extLst>
                    <a:ext uri="{9D8B030D-6E8A-4147-A177-3AD203B41FA5}">
                      <a16:colId xmlns:a16="http://schemas.microsoft.com/office/drawing/2014/main" val="309266230"/>
                    </a:ext>
                  </a:extLst>
                </a:gridCol>
                <a:gridCol w="1540246">
                  <a:extLst>
                    <a:ext uri="{9D8B030D-6E8A-4147-A177-3AD203B41FA5}">
                      <a16:colId xmlns:a16="http://schemas.microsoft.com/office/drawing/2014/main" val="674474513"/>
                    </a:ext>
                  </a:extLst>
                </a:gridCol>
              </a:tblGrid>
              <a:tr h="3329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1100">
                          <a:effectLst/>
                        </a:rPr>
                        <a:t>Lp.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1100">
                          <a:effectLst/>
                        </a:rPr>
                        <a:t>Tematyka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1100">
                          <a:effectLst/>
                        </a:rPr>
                        <a:t>Forma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1100">
                          <a:effectLst/>
                        </a:rPr>
                        <a:t>Czas trwania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3863241"/>
                  </a:ext>
                </a:extLst>
              </a:tr>
              <a:tr h="6813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200" dirty="0">
                          <a:effectLst/>
                        </a:rPr>
                        <a:t>1.</a:t>
                      </a:r>
                      <a:endParaRPr lang="pl-PL" sz="2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200">
                          <a:effectLst/>
                        </a:rPr>
                        <a:t>Diagnozowanie stanu lokalnej oświaty w JST, wskaźniki oświatowe i edukacyjne oraz ich wykorzystanie przez JST.</a:t>
                      </a:r>
                      <a:endParaRPr lang="pl-PL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200">
                          <a:effectLst/>
                        </a:rPr>
                        <a:t>wykład </a:t>
                      </a:r>
                      <a:endParaRPr lang="pl-PL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45"/>
                        <a:tabLst>
                          <a:tab pos="4191000" algn="l"/>
                        </a:tabLst>
                      </a:pPr>
                      <a:r>
                        <a:rPr lang="pl-PL" sz="2200">
                          <a:effectLst/>
                        </a:rPr>
                        <a:t>minut  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200">
                          <a:effectLst/>
                        </a:rPr>
                        <a:t> </a:t>
                      </a:r>
                      <a:endParaRPr lang="pl-PL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6950872"/>
                  </a:ext>
                </a:extLst>
              </a:tr>
              <a:tr h="17263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200">
                          <a:effectLst/>
                        </a:rPr>
                        <a:t>2.</a:t>
                      </a:r>
                      <a:endParaRPr lang="pl-PL" sz="2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200" dirty="0">
                          <a:effectLst/>
                        </a:rPr>
                        <a:t>Diagnoza stanu lokalnej oświaty w oparciu o wskaźniki oświatowe.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200" dirty="0">
                          <a:effectLst/>
                        </a:rPr>
                        <a:t>Część I Diagnoza stanu lokalnej oświaty w oparciu o wskaźniki oświatowe.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200" dirty="0">
                          <a:effectLst/>
                        </a:rPr>
                        <a:t>Część II Diagnoza stanu lokalnej oświaty a analizy SWOT (wykorzystanie wcześniej wypracowanych przez JST analiz SWOT).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200" dirty="0">
                          <a:effectLst/>
                        </a:rPr>
                        <a:t>Omówienie wybranych wskaźników dla JST </a:t>
                      </a:r>
                      <a:r>
                        <a:rPr lang="pl-PL" sz="2200">
                          <a:effectLst/>
                        </a:rPr>
                        <a:t>uczestniczących </a:t>
                      </a:r>
                      <a:br>
                        <a:rPr lang="pl-PL" sz="2200">
                          <a:effectLst/>
                        </a:rPr>
                      </a:br>
                      <a:r>
                        <a:rPr lang="pl-PL" sz="2200">
                          <a:effectLst/>
                        </a:rPr>
                        <a:t>w </a:t>
                      </a:r>
                      <a:r>
                        <a:rPr lang="pl-PL" sz="2200" dirty="0">
                          <a:effectLst/>
                        </a:rPr>
                        <a:t>szkoleniu. </a:t>
                      </a:r>
                      <a:endParaRPr lang="pl-PL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200" dirty="0">
                          <a:effectLst/>
                        </a:rPr>
                        <a:t>warsztaty                  w grupach</a:t>
                      </a:r>
                      <a:endParaRPr lang="pl-PL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1082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200" dirty="0">
                          <a:effectLst/>
                        </a:rPr>
                        <a:t>2x 90 minut 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200" dirty="0">
                          <a:effectLst/>
                        </a:rPr>
                        <a:t> </a:t>
                      </a:r>
                      <a:endParaRPr lang="pl-PL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6098700"/>
                  </a:ext>
                </a:extLst>
              </a:tr>
              <a:tr h="6813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200">
                          <a:effectLst/>
                        </a:rPr>
                        <a:t>3.</a:t>
                      </a:r>
                      <a:endParaRPr lang="pl-PL" sz="2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200" dirty="0">
                          <a:effectLst/>
                        </a:rPr>
                        <a:t>Przygotowanie do zadania wdrożeniowego.</a:t>
                      </a:r>
                      <a:endParaRPr lang="pl-PL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200" dirty="0">
                          <a:effectLst/>
                        </a:rPr>
                        <a:t>warsztaty                   w grupach</a:t>
                      </a:r>
                      <a:endParaRPr lang="pl-PL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200" dirty="0">
                          <a:effectLst/>
                        </a:rPr>
                        <a:t>45 minut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200" dirty="0">
                          <a:effectLst/>
                        </a:rPr>
                        <a:t> </a:t>
                      </a:r>
                      <a:endParaRPr lang="pl-PL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0239102"/>
                  </a:ext>
                </a:extLst>
              </a:tr>
              <a:tr h="489551"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200">
                          <a:effectLst/>
                        </a:rPr>
                        <a:t> </a:t>
                      </a:r>
                      <a:endParaRPr lang="pl-PL" sz="2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200" dirty="0">
                          <a:effectLst/>
                        </a:rPr>
                        <a:t>RAZEM                                                                                                                     6 godz. dydaktycznych</a:t>
                      </a:r>
                      <a:endParaRPr lang="pl-PL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endParaRPr lang="pl-PL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607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6757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7C62C26-C39A-46FF-ADBD-9E5100716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69" y="605896"/>
            <a:ext cx="3494429" cy="5646208"/>
          </a:xfrm>
        </p:spPr>
        <p:txBody>
          <a:bodyPr anchor="ctr">
            <a:normAutofit/>
          </a:bodyPr>
          <a:lstStyle/>
          <a:p>
            <a:r>
              <a:rPr lang="pl-PL" sz="2800" dirty="0">
                <a:solidFill>
                  <a:srgbClr val="FFFFFF"/>
                </a:solidFill>
              </a:rPr>
              <a:t>Sesja nr 1 (90 minut)</a:t>
            </a:r>
            <a:br>
              <a:rPr lang="pl-PL" sz="3300" dirty="0">
                <a:solidFill>
                  <a:srgbClr val="FFFFFF"/>
                </a:solidFill>
              </a:rPr>
            </a:br>
            <a:r>
              <a:rPr lang="pl-PL" sz="3300" b="1" dirty="0">
                <a:solidFill>
                  <a:srgbClr val="FFFFFF"/>
                </a:solidFill>
              </a:rPr>
              <a:t>OMÓWIENIE ZADANIA WDROŻENIOWEGO</a:t>
            </a:r>
            <a:br>
              <a:rPr lang="pl-PL" sz="3300" dirty="0">
                <a:solidFill>
                  <a:srgbClr val="FFFFFF"/>
                </a:solidFill>
              </a:rPr>
            </a:br>
            <a:endParaRPr lang="pl-PL" sz="3300" dirty="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148C9E-F53B-4E0E-A30F-8030FC059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6389" y="250031"/>
            <a:ext cx="6957615" cy="5646208"/>
          </a:xfrm>
        </p:spPr>
        <p:txBody>
          <a:bodyPr anchor="ctr">
            <a:normAutofit/>
          </a:bodyPr>
          <a:lstStyle/>
          <a:p>
            <a:r>
              <a:rPr lang="pl-PL" sz="2800" dirty="0"/>
              <a:t>Cele sesji – uczestnik:</a:t>
            </a:r>
          </a:p>
          <a:p>
            <a:pPr marL="360363" indent="-360363">
              <a:buFont typeface="Wingdings" panose="05000000000000000000" pitchFamily="2" charset="2"/>
              <a:buChar char="§"/>
            </a:pPr>
            <a:r>
              <a:rPr lang="pl-PL" sz="2800" dirty="0"/>
              <a:t>przedstawia efekty zrealizowanego zadania wdrożeniowego, </a:t>
            </a:r>
          </a:p>
          <a:p>
            <a:pPr marL="360363" lvl="0" indent="-360363">
              <a:buFont typeface="Wingdings" panose="05000000000000000000" pitchFamily="2" charset="2"/>
              <a:buChar char="§"/>
            </a:pPr>
            <a:r>
              <a:rPr lang="pl-PL" sz="2800" dirty="0"/>
              <a:t>wskazuje działania realizowane </a:t>
            </a:r>
            <a:br>
              <a:rPr lang="pl-PL" sz="2800" dirty="0"/>
            </a:br>
            <a:r>
              <a:rPr lang="pl-PL" sz="2800" dirty="0"/>
              <a:t>w placówkach </a:t>
            </a:r>
            <a:br>
              <a:rPr lang="pl-PL" sz="2800" dirty="0"/>
            </a:br>
            <a:r>
              <a:rPr lang="pl-PL" sz="2800" dirty="0"/>
              <a:t>w swojej gminie, które pozwalają </a:t>
            </a:r>
            <a:br>
              <a:rPr lang="pl-PL" sz="2800" dirty="0"/>
            </a:br>
            <a:r>
              <a:rPr lang="pl-PL" sz="2800" dirty="0"/>
              <a:t>na rozwijanie kompetencji kluczowych dzieci i młodzieży</a:t>
            </a:r>
          </a:p>
          <a:p>
            <a:pPr marL="360363" indent="-360363">
              <a:buFont typeface="Wingdings" panose="05000000000000000000" pitchFamily="2" charset="2"/>
              <a:buChar char="§"/>
            </a:pPr>
            <a:r>
              <a:rPr lang="pl-PL" sz="2800" dirty="0"/>
              <a:t>wybiera działania, które uważa </a:t>
            </a:r>
            <a:br>
              <a:rPr lang="pl-PL" sz="2800" dirty="0"/>
            </a:br>
            <a:r>
              <a:rPr lang="pl-PL" sz="2800" dirty="0"/>
              <a:t>za wartościowe do wdrożenia w swojej gminie.</a:t>
            </a:r>
          </a:p>
        </p:txBody>
      </p:sp>
      <p:sp>
        <p:nvSpPr>
          <p:cNvPr id="7" name="Pięciokąt 21">
            <a:extLst>
              <a:ext uri="{FF2B5EF4-FFF2-40B4-BE49-F238E27FC236}">
                <a16:creationId xmlns:a16="http://schemas.microsoft.com/office/drawing/2014/main" id="{A8D8437E-B089-49E3-A2DE-177C641B677A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CD258C29-CED6-4F7B-BC7C-D91629FB39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685" y="5542058"/>
            <a:ext cx="12192000" cy="131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127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1629" y="298838"/>
            <a:ext cx="10058400" cy="1450757"/>
          </a:xfrm>
        </p:spPr>
        <p:txBody>
          <a:bodyPr>
            <a:noAutofit/>
          </a:bodyPr>
          <a:lstStyle/>
          <a:p>
            <a:r>
              <a:rPr lang="pl-PL" sz="3600" dirty="0"/>
              <a:t>SCHEMAT DYSKUSJI ZOGNISKOWANEJ</a:t>
            </a:r>
            <a:br>
              <a:rPr lang="pl-PL" sz="2000" dirty="0"/>
            </a:br>
            <a:endParaRPr lang="pl-PL" sz="2000" dirty="0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graphicFrame>
        <p:nvGraphicFramePr>
          <p:cNvPr id="10" name="Symbol zastępczy zawartości 3">
            <a:extLst>
              <a:ext uri="{FF2B5EF4-FFF2-40B4-BE49-F238E27FC236}">
                <a16:creationId xmlns:a16="http://schemas.microsoft.com/office/drawing/2014/main" id="{0034E79C-E40A-4369-BB05-F3BDF29ED2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3826621"/>
              </p:ext>
            </p:extLst>
          </p:nvPr>
        </p:nvGraphicFramePr>
        <p:xfrm>
          <a:off x="1096963" y="1800225"/>
          <a:ext cx="10872787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450569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8873" y="576112"/>
            <a:ext cx="11111345" cy="1450757"/>
          </a:xfrm>
        </p:spPr>
        <p:txBody>
          <a:bodyPr>
            <a:noAutofit/>
          </a:bodyPr>
          <a:lstStyle/>
          <a:p>
            <a:r>
              <a:rPr lang="pl-PL" sz="4400" b="1" dirty="0"/>
              <a:t>Wspólna refleksja w odniesieniu do doświadczenia </a:t>
            </a:r>
            <a:br>
              <a:rPr lang="pl-PL" sz="2000" dirty="0"/>
            </a:br>
            <a:endParaRPr lang="pl-PL" sz="2000" dirty="0"/>
          </a:p>
        </p:txBody>
      </p:sp>
      <p:sp>
        <p:nvSpPr>
          <p:cNvPr id="19" name="Symbol zastępczy zawartości 18">
            <a:extLst>
              <a:ext uri="{FF2B5EF4-FFF2-40B4-BE49-F238E27FC236}">
                <a16:creationId xmlns:a16="http://schemas.microsoft.com/office/drawing/2014/main" id="{2081D899-FDB6-4A49-8034-DC14F37A52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799851"/>
            <a:ext cx="10873047" cy="4023360"/>
          </a:xfrm>
        </p:spPr>
        <p:txBody>
          <a:bodyPr>
            <a:normAutofit/>
          </a:bodyPr>
          <a:lstStyle/>
          <a:p>
            <a:pPr marL="442913" lvl="0" indent="-442913" fontAlgn="base">
              <a:buFont typeface="Wingdings" panose="05000000000000000000" pitchFamily="2" charset="2"/>
              <a:buChar char="§"/>
            </a:pPr>
            <a:r>
              <a:rPr lang="pl-PL" sz="3600" dirty="0"/>
              <a:t>co było dla Was odkrywcze podczas realizacji tego zadania?</a:t>
            </a:r>
          </a:p>
          <a:p>
            <a:pPr marL="442913" lvl="0" indent="-442913" fontAlgn="base">
              <a:buFont typeface="Wingdings" panose="05000000000000000000" pitchFamily="2" charset="2"/>
              <a:buChar char="§"/>
            </a:pPr>
            <a:r>
              <a:rPr lang="pl-PL" sz="3600" dirty="0"/>
              <a:t>co was pozytywnie zaskoczyło</a:t>
            </a:r>
          </a:p>
          <a:p>
            <a:pPr marL="442913" lvl="0" indent="-442913" fontAlgn="base">
              <a:buFont typeface="Wingdings" panose="05000000000000000000" pitchFamily="2" charset="2"/>
              <a:buChar char="§"/>
            </a:pPr>
            <a:r>
              <a:rPr lang="pl-PL" sz="3600" dirty="0"/>
              <a:t>jakie trudności pojawiły się podczas realizacji zadania?</a:t>
            </a:r>
          </a:p>
          <a:p>
            <a:pPr marL="442913" lvl="0" indent="-442913" fontAlgn="base">
              <a:buFont typeface="Wingdings" panose="05000000000000000000" pitchFamily="2" charset="2"/>
              <a:buChar char="§"/>
            </a:pPr>
            <a:r>
              <a:rPr lang="pl-PL" sz="3600" dirty="0"/>
              <a:t>które z działań podejmowanych w Waszej gminie uważacie za szczególnie wartościowe?</a:t>
            </a:r>
          </a:p>
          <a:p>
            <a:endParaRPr lang="pl-PL" sz="4000" dirty="0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</p:spTree>
    <p:extLst>
      <p:ext uri="{BB962C8B-B14F-4D97-AF65-F5344CB8AC3E}">
        <p14:creationId xmlns:p14="http://schemas.microsoft.com/office/powerpoint/2010/main" val="465427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36320" y="576112"/>
            <a:ext cx="10058400" cy="1450757"/>
          </a:xfrm>
        </p:spPr>
        <p:txBody>
          <a:bodyPr>
            <a:noAutofit/>
          </a:bodyPr>
          <a:lstStyle/>
          <a:p>
            <a:br>
              <a:rPr lang="pl-PL" sz="2000" dirty="0"/>
            </a:br>
            <a:endParaRPr lang="pl-PL" sz="2000" dirty="0"/>
          </a:p>
        </p:txBody>
      </p:sp>
      <p:sp>
        <p:nvSpPr>
          <p:cNvPr id="19" name="Symbol zastępczy zawartości 18">
            <a:extLst>
              <a:ext uri="{FF2B5EF4-FFF2-40B4-BE49-F238E27FC236}">
                <a16:creationId xmlns:a16="http://schemas.microsoft.com/office/drawing/2014/main" id="{2081D899-FDB6-4A49-8034-DC14F37A52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799851"/>
            <a:ext cx="10873047" cy="4023360"/>
          </a:xfrm>
        </p:spPr>
        <p:txBody>
          <a:bodyPr>
            <a:normAutofit/>
          </a:bodyPr>
          <a:lstStyle/>
          <a:p>
            <a:pPr marL="742950" lvl="0" indent="-742950" fontAlgn="base">
              <a:buFont typeface="+mj-lt"/>
              <a:buAutoNum type="arabicPeriod"/>
            </a:pPr>
            <a:r>
              <a:rPr lang="pl-PL" sz="4000" dirty="0"/>
              <a:t>podczas realizacji tego zadania,  o szkołach/ przedszkolach w mojej gminie dowiedziałem się ….</a:t>
            </a:r>
          </a:p>
          <a:p>
            <a:pPr marL="742950" lvl="0" indent="-742950" fontAlgn="base">
              <a:buFont typeface="+mj-lt"/>
              <a:buAutoNum type="arabicPeriod"/>
            </a:pPr>
            <a:r>
              <a:rPr lang="pl-PL" sz="4000" dirty="0"/>
              <a:t>w jakich sytuacjach edukacyjnych możecie wykorzystać zebrane podczas realizacji zadania  informacje …..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</p:spTree>
    <p:extLst>
      <p:ext uri="{BB962C8B-B14F-4D97-AF65-F5344CB8AC3E}">
        <p14:creationId xmlns:p14="http://schemas.microsoft.com/office/powerpoint/2010/main" val="41922067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cja">
  <a:themeElements>
    <a:clrScheme name="Retrospekc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Retrospekcja</Template>
  <TotalTime>82</TotalTime>
  <Words>710</Words>
  <Application>Microsoft Office PowerPoint</Application>
  <PresentationFormat>Panoramiczny</PresentationFormat>
  <Paragraphs>156</Paragraphs>
  <Slides>14</Slides>
  <Notes>10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Retrospekcja</vt:lpstr>
      <vt:lpstr>  </vt:lpstr>
      <vt:lpstr>CEL OGÓLNY ZJAZDU  </vt:lpstr>
      <vt:lpstr>Prezentacja programu PowerPoint</vt:lpstr>
      <vt:lpstr>Prezentacja programu PowerPoint</vt:lpstr>
      <vt:lpstr>Prezentacja programu PowerPoint</vt:lpstr>
      <vt:lpstr>Sesja nr 1 (90 minut) OMÓWIENIE ZADANIA WDROŻENIOWEGO </vt:lpstr>
      <vt:lpstr>SCHEMAT DYSKUSJI ZOGNISKOWANEJ </vt:lpstr>
      <vt:lpstr>Wspólna refleksja w odniesieniu do doświadczenia  </vt:lpstr>
      <vt:lpstr> </vt:lpstr>
      <vt:lpstr>Co możemy zaproponować naszym szkołom/przedszkolom? </vt:lpstr>
      <vt:lpstr>Co możemy zaproponować naszym szkołom/przedszkolom? </vt:lpstr>
      <vt:lpstr> Sesja nr 2 (45 minut) KOMPLEKSOWE WSPOMAGANIE SZKÓŁ -NARZĘDZIE WSPIERAJĄCE BUDOWANIE JAKOŚCI PRACY SZKOŁY   </vt:lpstr>
      <vt:lpstr> Sesja nr 3 (45 minut) IMPLEMENTACJA WYKŁADU  </vt:lpstr>
      <vt:lpstr> Sesja nr 4 (45 minut) WDROŻONE ROZWIĄZANIA SAMORZĄDÓW  W ZAKRESIE KOMPLEKSOWEGO WSPOMAGANIA SZKÓŁ/PLACÓWEK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Katarzyna Grzesiak</dc:creator>
  <cp:lastModifiedBy>Kinga Sarad-Deć</cp:lastModifiedBy>
  <cp:revision>12</cp:revision>
  <cp:lastPrinted>2017-12-07T07:25:12Z</cp:lastPrinted>
  <dcterms:created xsi:type="dcterms:W3CDTF">2014-06-23T09:24:46Z</dcterms:created>
  <dcterms:modified xsi:type="dcterms:W3CDTF">2018-03-18T18:41:45Z</dcterms:modified>
</cp:coreProperties>
</file>